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0" r:id="rId5"/>
    <p:sldId id="268" r:id="rId6"/>
    <p:sldId id="269" r:id="rId7"/>
    <p:sldId id="271" r:id="rId8"/>
    <p:sldId id="272" r:id="rId9"/>
    <p:sldId id="273" r:id="rId10"/>
    <p:sldId id="274" r:id="rId11"/>
    <p:sldId id="275" r:id="rId12"/>
    <p:sldId id="277" r:id="rId13"/>
    <p:sldId id="278" r:id="rId14"/>
    <p:sldId id="281" r:id="rId15"/>
    <p:sldId id="282" r:id="rId16"/>
    <p:sldId id="283" r:id="rId17"/>
    <p:sldId id="284" r:id="rId18"/>
    <p:sldId id="285" r:id="rId19"/>
    <p:sldId id="286" r:id="rId20"/>
    <p:sldId id="287" r:id="rId21"/>
    <p:sldId id="26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67"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1631461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462B8D0-A6B1-44B9-B7E7-99D404CF5655}"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1123458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2171204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922547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673137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3817382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13694976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5045172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4021185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805961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3205643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62B8D0-A6B1-44B9-B7E7-99D404CF5655}"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3376757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62B8D0-A6B1-44B9-B7E7-99D404CF5655}" type="datetimeFigureOut">
              <a:rPr lang="en-US" smtClean="0"/>
              <a:t>4/2/2020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2083796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3506541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3357857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5462B8D0-A6B1-44B9-B7E7-99D404CF5655}" type="datetimeFigureOut">
              <a:rPr lang="en-US" smtClean="0"/>
              <a:t>4/2/2020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3553142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462B8D0-A6B1-44B9-B7E7-99D404CF5655}"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4FCAD0-2A8C-47FA-AA4D-DDB9D91FE801}" type="slidenum">
              <a:rPr lang="en-US" smtClean="0"/>
              <a:t>‹#›</a:t>
            </a:fld>
            <a:endParaRPr lang="en-US"/>
          </a:p>
        </p:txBody>
      </p:sp>
    </p:spTree>
    <p:extLst>
      <p:ext uri="{BB962C8B-B14F-4D97-AF65-F5344CB8AC3E}">
        <p14:creationId xmlns:p14="http://schemas.microsoft.com/office/powerpoint/2010/main" val="467725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462B8D0-A6B1-44B9-B7E7-99D404CF5655}" type="datetimeFigureOut">
              <a:rPr lang="en-US" smtClean="0"/>
              <a:t>4/2/2020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B4FCAD0-2A8C-47FA-AA4D-DDB9D91FE801}" type="slidenum">
              <a:rPr lang="en-US" smtClean="0"/>
              <a:t>‹#›</a:t>
            </a:fld>
            <a:endParaRPr lang="en-US"/>
          </a:p>
        </p:txBody>
      </p:sp>
    </p:spTree>
    <p:extLst>
      <p:ext uri="{BB962C8B-B14F-4D97-AF65-F5344CB8AC3E}">
        <p14:creationId xmlns:p14="http://schemas.microsoft.com/office/powerpoint/2010/main" val="112699978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3928" y="689548"/>
            <a:ext cx="7874139" cy="2803160"/>
          </a:xfrm>
        </p:spPr>
        <p:txBody>
          <a:bodyPr/>
          <a:lstStyle/>
          <a:p>
            <a:pPr algn="ctr"/>
            <a:r>
              <a:rPr lang="en-US" sz="2800" b="1" smtClean="0">
                <a:latin typeface="Aharoni" panose="02010803020104030203" pitchFamily="2" charset="-79"/>
                <a:cs typeface="Aharoni" panose="02010803020104030203" pitchFamily="2" charset="-79"/>
              </a:rPr>
              <a:t/>
            </a:r>
            <a:br>
              <a:rPr lang="en-US" sz="2800" b="1" smtClean="0">
                <a:latin typeface="Aharoni" panose="02010803020104030203" pitchFamily="2" charset="-79"/>
                <a:cs typeface="Aharoni" panose="02010803020104030203" pitchFamily="2" charset="-79"/>
              </a:rPr>
            </a:br>
            <a:r>
              <a:rPr lang="en-US" sz="2800" b="1" smtClean="0">
                <a:latin typeface="Aharoni" panose="02010803020104030203" pitchFamily="2" charset="-79"/>
                <a:cs typeface="Aharoni" panose="02010803020104030203" pitchFamily="2" charset="-79"/>
              </a:rPr>
              <a:t/>
            </a:r>
            <a:br>
              <a:rPr lang="en-US" sz="2800" b="1" smtClean="0">
                <a:latin typeface="Aharoni" panose="02010803020104030203" pitchFamily="2" charset="-79"/>
                <a:cs typeface="Aharoni" panose="02010803020104030203" pitchFamily="2" charset="-79"/>
              </a:rPr>
            </a:br>
            <a:r>
              <a:rPr lang="en-US" sz="2800" b="1" smtClean="0">
                <a:latin typeface="Aharoni" panose="02010803020104030203" pitchFamily="2" charset="-79"/>
                <a:cs typeface="Aharoni" panose="02010803020104030203" pitchFamily="2" charset="-79"/>
              </a:rPr>
              <a:t/>
            </a:r>
            <a:br>
              <a:rPr lang="en-US" sz="2800" b="1" smtClean="0">
                <a:latin typeface="Aharoni" panose="02010803020104030203" pitchFamily="2" charset="-79"/>
                <a:cs typeface="Aharoni" panose="02010803020104030203" pitchFamily="2" charset="-79"/>
              </a:rPr>
            </a:br>
            <a:r>
              <a:rPr lang="en-US" sz="2800" b="1" smtClean="0">
                <a:latin typeface="Aharoni" panose="02010803020104030203" pitchFamily="2" charset="-79"/>
                <a:cs typeface="Aharoni" panose="02010803020104030203" pitchFamily="2" charset="-79"/>
              </a:rPr>
              <a:t/>
            </a:r>
            <a:br>
              <a:rPr lang="en-US" sz="2800" b="1" smtClean="0">
                <a:latin typeface="Aharoni" panose="02010803020104030203" pitchFamily="2" charset="-79"/>
                <a:cs typeface="Aharoni" panose="02010803020104030203" pitchFamily="2" charset="-79"/>
              </a:rPr>
            </a:br>
            <a:r>
              <a:rPr lang="en-US" sz="2800" b="1" smtClean="0">
                <a:latin typeface="Aharoni" panose="02010803020104030203" pitchFamily="2" charset="-79"/>
                <a:cs typeface="Aharoni" panose="02010803020104030203" pitchFamily="2" charset="-79"/>
              </a:rPr>
              <a:t/>
            </a:r>
            <a:br>
              <a:rPr lang="en-US" sz="2800" b="1" smtClean="0">
                <a:latin typeface="Aharoni" panose="02010803020104030203" pitchFamily="2" charset="-79"/>
                <a:cs typeface="Aharoni" panose="02010803020104030203" pitchFamily="2" charset="-79"/>
              </a:rPr>
            </a:br>
            <a:r>
              <a:rPr lang="en-US" sz="2800" b="1" smtClean="0">
                <a:latin typeface="Aharoni" panose="02010803020104030203" pitchFamily="2" charset="-79"/>
                <a:cs typeface="Aharoni" panose="02010803020104030203" pitchFamily="2" charset="-79"/>
              </a:rPr>
              <a:t/>
            </a:r>
            <a:br>
              <a:rPr lang="en-US" sz="2800" b="1" smtClean="0">
                <a:latin typeface="Aharoni" panose="02010803020104030203" pitchFamily="2" charset="-79"/>
                <a:cs typeface="Aharoni" panose="02010803020104030203" pitchFamily="2" charset="-79"/>
              </a:rPr>
            </a:br>
            <a:r>
              <a:rPr lang="en-US" sz="2800" b="1" smtClean="0">
                <a:latin typeface="Aharoni" panose="02010803020104030203" pitchFamily="2" charset="-79"/>
                <a:cs typeface="Aharoni" panose="02010803020104030203" pitchFamily="2" charset="-79"/>
              </a:rPr>
              <a:t>DAV UNIVERSITY</a:t>
            </a:r>
            <a:br>
              <a:rPr lang="en-US" sz="2800" b="1" smtClean="0">
                <a:latin typeface="Aharoni" panose="02010803020104030203" pitchFamily="2" charset="-79"/>
                <a:cs typeface="Aharoni" panose="02010803020104030203" pitchFamily="2" charset="-79"/>
              </a:rPr>
            </a:br>
            <a:r>
              <a:rPr lang="en-US" sz="2800" b="1" smtClean="0">
                <a:latin typeface="Aharoni" panose="02010803020104030203" pitchFamily="2" charset="-79"/>
                <a:cs typeface="Aharoni" panose="02010803020104030203" pitchFamily="2" charset="-79"/>
              </a:rPr>
              <a:t>DE</a:t>
            </a:r>
            <a:r>
              <a:rPr lang="en-US" sz="2800" smtClean="0">
                <a:latin typeface="Aharoni" panose="02010803020104030203" pitchFamily="2" charset="-79"/>
                <a:cs typeface="Aharoni" panose="02010803020104030203" pitchFamily="2" charset="-79"/>
              </a:rPr>
              <a:t>P</a:t>
            </a:r>
            <a:r>
              <a:rPr lang="en-US" sz="2800" b="1" smtClean="0">
                <a:latin typeface="Aharoni" panose="02010803020104030203" pitchFamily="2" charset="-79"/>
                <a:cs typeface="Aharoni" panose="02010803020104030203" pitchFamily="2" charset="-79"/>
              </a:rPr>
              <a:t>ARTMENT OF COM</a:t>
            </a:r>
            <a:r>
              <a:rPr lang="en-US" sz="2800" smtClean="0">
                <a:latin typeface="Aharoni" panose="02010803020104030203" pitchFamily="2" charset="-79"/>
                <a:cs typeface="Aharoni" panose="02010803020104030203" pitchFamily="2" charset="-79"/>
              </a:rPr>
              <a:t>P</a:t>
            </a:r>
            <a:r>
              <a:rPr lang="en-US" sz="2800" b="1" smtClean="0">
                <a:latin typeface="Aharoni" panose="02010803020104030203" pitchFamily="2" charset="-79"/>
                <a:cs typeface="Aharoni" panose="02010803020104030203" pitchFamily="2" charset="-79"/>
              </a:rPr>
              <a:t>UTER SCIENCE AND ENGINEERING</a:t>
            </a:r>
            <a:r>
              <a:rPr lang="en-US" b="1" smtClean="0">
                <a:latin typeface="Aharoni" panose="02010803020104030203" pitchFamily="2" charset="-79"/>
                <a:cs typeface="Aharoni" panose="02010803020104030203" pitchFamily="2" charset="-79"/>
              </a:rPr>
              <a:t/>
            </a:r>
            <a:br>
              <a:rPr lang="en-US" b="1" smtClean="0">
                <a:latin typeface="Aharoni" panose="02010803020104030203" pitchFamily="2" charset="-79"/>
                <a:cs typeface="Aharoni" panose="02010803020104030203" pitchFamily="2" charset="-79"/>
              </a:rPr>
            </a:br>
            <a:endParaRPr lang="en-US" b="1" dirty="0">
              <a:latin typeface="Aharoni" panose="02010803020104030203" pitchFamily="2" charset="-79"/>
              <a:cs typeface="Aharoni" panose="02010803020104030203" pitchFamily="2" charset="-79"/>
            </a:endParaRPr>
          </a:p>
        </p:txBody>
      </p:sp>
      <p:sp>
        <p:nvSpPr>
          <p:cNvPr id="3" name="Subtitle 2"/>
          <p:cNvSpPr>
            <a:spLocks noGrp="1"/>
          </p:cNvSpPr>
          <p:nvPr>
            <p:ph type="subTitle" idx="1"/>
          </p:nvPr>
        </p:nvSpPr>
        <p:spPr>
          <a:xfrm>
            <a:off x="0" y="4372216"/>
            <a:ext cx="11422505" cy="1603011"/>
          </a:xfrm>
        </p:spPr>
        <p:txBody>
          <a:bodyPr>
            <a:noAutofit/>
          </a:bodyPr>
          <a:lstStyle/>
          <a:p>
            <a:pPr algn="ctr"/>
            <a:r>
              <a:rPr lang="en-US" sz="2800" b="1" smtClean="0">
                <a:solidFill>
                  <a:schemeClr val="tx1"/>
                </a:solidFill>
                <a:latin typeface="Aharoni" panose="02010803020104030203" pitchFamily="2" charset="-79"/>
                <a:cs typeface="Aharoni" panose="02010803020104030203" pitchFamily="2" charset="-79"/>
              </a:rPr>
              <a:t>COURSE NAME :OOAD                                </a:t>
            </a:r>
          </a:p>
          <a:p>
            <a:pPr algn="ctr"/>
            <a:r>
              <a:rPr lang="en-US" sz="2800" b="1" smtClean="0">
                <a:solidFill>
                  <a:schemeClr val="tx1"/>
                </a:solidFill>
                <a:latin typeface="Aharoni" panose="02010803020104030203" pitchFamily="2" charset="-79"/>
                <a:cs typeface="Aharoni" panose="02010803020104030203" pitchFamily="2" charset="-79"/>
              </a:rPr>
              <a:t>COURSE CODE: </a:t>
            </a:r>
            <a:r>
              <a:rPr lang="en-US" sz="2800" b="1" smtClean="0">
                <a:solidFill>
                  <a:schemeClr val="tx1"/>
                </a:solidFill>
                <a:latin typeface="Arial" panose="020B0604020202020204" pitchFamily="34" charset="0"/>
                <a:cs typeface="Arial" panose="020B0604020202020204" pitchFamily="34" charset="0"/>
              </a:rPr>
              <a:t>CSE429</a:t>
            </a:r>
            <a:endParaRPr lang="en-US" sz="2800" b="1"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9107176" y="460948"/>
            <a:ext cx="3084824" cy="923330"/>
          </a:xfrm>
          <a:prstGeom prst="rect">
            <a:avLst/>
          </a:prstGeom>
          <a:noFill/>
        </p:spPr>
        <p:txBody>
          <a:bodyPr wrap="square" lIns="91440" tIns="45720" rIns="91440" bIns="45720">
            <a:spAutoFit/>
          </a:bodyPr>
          <a:lstStyle/>
          <a:p>
            <a:pPr algn="ctr"/>
            <a:r>
              <a:rPr lang="en-US"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DAVU</a:t>
            </a:r>
            <a:endPar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0922" y="2629837"/>
            <a:ext cx="1200150" cy="1200150"/>
          </a:xfrm>
          <a:prstGeom prst="rect">
            <a:avLst/>
          </a:prstGeom>
        </p:spPr>
      </p:pic>
    </p:spTree>
    <p:extLst>
      <p:ext uri="{BB962C8B-B14F-4D97-AF65-F5344CB8AC3E}">
        <p14:creationId xmlns:p14="http://schemas.microsoft.com/office/powerpoint/2010/main" val="1392932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Final Node</a:t>
            </a:r>
          </a:p>
        </p:txBody>
      </p:sp>
      <p:sp>
        <p:nvSpPr>
          <p:cNvPr id="3" name="Content Placeholder 2"/>
          <p:cNvSpPr>
            <a:spLocks noGrp="1"/>
          </p:cNvSpPr>
          <p:nvPr>
            <p:ph idx="1"/>
          </p:nvPr>
        </p:nvSpPr>
        <p:spPr>
          <a:xfrm>
            <a:off x="1103312" y="1304144"/>
            <a:ext cx="9599665" cy="4944255"/>
          </a:xfrm>
        </p:spPr>
        <p:txBody>
          <a:bodyPr>
            <a:normAutofit fontScale="92500" lnSpcReduction="10000"/>
          </a:bodyPr>
          <a:lstStyle/>
          <a:p>
            <a:pPr algn="just"/>
            <a:r>
              <a:rPr lang="en-US" dirty="0"/>
              <a:t>There are two types of final node: activity and flow final nodes. </a:t>
            </a:r>
            <a:endParaRPr lang="en-US" dirty="0" smtClean="0"/>
          </a:p>
          <a:p>
            <a:pPr algn="just"/>
            <a:r>
              <a:rPr lang="en-US" dirty="0" smtClean="0"/>
              <a:t>The </a:t>
            </a:r>
            <a:r>
              <a:rPr lang="en-US" dirty="0"/>
              <a:t>activity final node is depicted as a circle with a dot inside</a:t>
            </a:r>
            <a:r>
              <a:rPr lang="en-US" dirty="0" smtClean="0"/>
              <a:t>.</a:t>
            </a:r>
            <a:r>
              <a:rPr lang="en-US" dirty="0"/>
              <a:t> </a:t>
            </a:r>
            <a:endParaRPr lang="en-US" dirty="0" smtClean="0"/>
          </a:p>
          <a:p>
            <a:pPr algn="just"/>
            <a:r>
              <a:rPr lang="en-US" dirty="0" smtClean="0"/>
              <a:t>The </a:t>
            </a:r>
            <a:r>
              <a:rPr lang="en-US" dirty="0"/>
              <a:t>flow final node is depicted as a circle with a cross inside</a:t>
            </a:r>
            <a:r>
              <a:rPr lang="en-US" dirty="0" smtClean="0"/>
              <a:t>.</a:t>
            </a:r>
          </a:p>
          <a:p>
            <a:pPr algn="just"/>
            <a:endParaRPr lang="en-US" dirty="0"/>
          </a:p>
          <a:p>
            <a:pPr algn="just"/>
            <a:endParaRPr lang="en-US" dirty="0" smtClean="0"/>
          </a:p>
          <a:p>
            <a:pPr algn="just"/>
            <a:endParaRPr lang="en-US" dirty="0"/>
          </a:p>
          <a:p>
            <a:pPr algn="just"/>
            <a:endParaRPr lang="en-US" dirty="0" smtClean="0"/>
          </a:p>
          <a:p>
            <a:pPr algn="just"/>
            <a:endParaRPr lang="en-US" dirty="0"/>
          </a:p>
          <a:p>
            <a:pPr algn="just"/>
            <a:endParaRPr lang="en-US" dirty="0" smtClean="0"/>
          </a:p>
          <a:p>
            <a:r>
              <a:rPr lang="en-US" dirty="0"/>
              <a:t>The difference between the two node types is that the flow final node denotes the end of a single control flow; the activity final node denotes the end of all control flows within the activity.</a:t>
            </a:r>
            <a:br>
              <a:rPr lang="en-US" dirty="0"/>
            </a:br>
            <a:r>
              <a:rPr lang="en-US" dirty="0"/>
              <a:t/>
            </a:r>
            <a:br>
              <a:rPr lang="en-US" dirty="0"/>
            </a:b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0295" y="2779905"/>
            <a:ext cx="2778177" cy="162720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8192" y="2779904"/>
            <a:ext cx="2455888" cy="1627203"/>
          </a:xfrm>
          <a:prstGeom prst="rect">
            <a:avLst/>
          </a:prstGeom>
        </p:spPr>
      </p:pic>
    </p:spTree>
    <p:extLst>
      <p:ext uri="{BB962C8B-B14F-4D97-AF65-F5344CB8AC3E}">
        <p14:creationId xmlns:p14="http://schemas.microsoft.com/office/powerpoint/2010/main" val="2218470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a:t>
            </a:r>
            <a:r>
              <a:rPr lang="en-US" b="1" dirty="0"/>
              <a:t/>
            </a:r>
            <a:br>
              <a:rPr lang="en-US" b="1" dirty="0"/>
            </a:br>
            <a:r>
              <a:rPr lang="en-US" b="1" i="1" dirty="0"/>
              <a:t/>
            </a:r>
            <a:br>
              <a:rPr lang="en-US" b="1" i="1" dirty="0"/>
            </a:br>
            <a:endParaRPr lang="en-US" dirty="0"/>
          </a:p>
        </p:txBody>
      </p:sp>
      <p:sp>
        <p:nvSpPr>
          <p:cNvPr id="3" name="Content Placeholder 2"/>
          <p:cNvSpPr>
            <a:spLocks noGrp="1"/>
          </p:cNvSpPr>
          <p:nvPr>
            <p:ph idx="1"/>
          </p:nvPr>
        </p:nvSpPr>
        <p:spPr/>
        <p:txBody>
          <a:bodyPr/>
          <a:lstStyle/>
          <a:p>
            <a:pPr algn="just"/>
            <a:r>
              <a:rPr lang="en-US" dirty="0"/>
              <a:t>An object flow is a path along which objects or data can pass. An object is shown as a rectangle</a:t>
            </a:r>
            <a:r>
              <a:rPr lang="en-US" dirty="0" smtClean="0"/>
              <a:t>.</a:t>
            </a:r>
          </a:p>
          <a:p>
            <a:pPr algn="just"/>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7246" y="3237562"/>
            <a:ext cx="3327348" cy="2113925"/>
          </a:xfrm>
          <a:prstGeom prst="rect">
            <a:avLst/>
          </a:prstGeom>
        </p:spPr>
      </p:pic>
    </p:spTree>
    <p:extLst>
      <p:ext uri="{BB962C8B-B14F-4D97-AF65-F5344CB8AC3E}">
        <p14:creationId xmlns:p14="http://schemas.microsoft.com/office/powerpoint/2010/main" val="35704535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 Flows</a:t>
            </a:r>
            <a:r>
              <a:rPr lang="en-US" b="1" dirty="0"/>
              <a:t/>
            </a:r>
            <a:br>
              <a:rPr lang="en-US" b="1" dirty="0"/>
            </a:br>
            <a:endParaRPr lang="en-US" dirty="0"/>
          </a:p>
        </p:txBody>
      </p:sp>
      <p:sp>
        <p:nvSpPr>
          <p:cNvPr id="3" name="Content Placeholder 2"/>
          <p:cNvSpPr>
            <a:spLocks noGrp="1"/>
          </p:cNvSpPr>
          <p:nvPr>
            <p:ph idx="1"/>
          </p:nvPr>
        </p:nvSpPr>
        <p:spPr>
          <a:xfrm>
            <a:off x="1103312" y="1588958"/>
            <a:ext cx="3768491" cy="4659442"/>
          </a:xfrm>
        </p:spPr>
        <p:txBody>
          <a:bodyPr/>
          <a:lstStyle/>
          <a:p>
            <a:pPr algn="just"/>
            <a:r>
              <a:rPr lang="en-US" dirty="0"/>
              <a:t>An object flow is shown as a connector with an arrowhead denoting the direction the object is being passed.</a:t>
            </a:r>
          </a:p>
          <a:p>
            <a:pPr algn="just"/>
            <a:r>
              <a:rPr lang="en-US" dirty="0"/>
              <a:t>An object flow must have an object on at least one of its ends. A shorthand notation for the above diagram would be to use input and output pins</a:t>
            </a:r>
            <a:r>
              <a:rPr lang="en-US" dirty="0"/>
              <a:t/>
            </a:r>
            <a:br>
              <a:rPr lang="en-US" dirty="0"/>
            </a:b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6577" y="1629209"/>
            <a:ext cx="5711253" cy="141379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16577" y="3758202"/>
            <a:ext cx="5711253" cy="1368434"/>
          </a:xfrm>
          <a:prstGeom prst="rect">
            <a:avLst/>
          </a:prstGeom>
        </p:spPr>
      </p:pic>
    </p:spTree>
    <p:extLst>
      <p:ext uri="{BB962C8B-B14F-4D97-AF65-F5344CB8AC3E}">
        <p14:creationId xmlns:p14="http://schemas.microsoft.com/office/powerpoint/2010/main" val="12003211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Decision and Merge Nodes</a:t>
            </a:r>
            <a:br>
              <a:rPr lang="en-US" b="1" dirty="0"/>
            </a:br>
            <a:r>
              <a:rPr lang="en-US" b="1" dirty="0"/>
              <a:t/>
            </a:r>
            <a:br>
              <a:rPr lang="en-US" b="1" dirty="0"/>
            </a:br>
            <a:endParaRPr lang="en-US" dirty="0"/>
          </a:p>
        </p:txBody>
      </p:sp>
      <p:sp>
        <p:nvSpPr>
          <p:cNvPr id="3" name="Content Placeholder 2"/>
          <p:cNvSpPr>
            <a:spLocks noGrp="1"/>
          </p:cNvSpPr>
          <p:nvPr>
            <p:ph idx="1"/>
          </p:nvPr>
        </p:nvSpPr>
        <p:spPr>
          <a:xfrm>
            <a:off x="1103312" y="2052918"/>
            <a:ext cx="4098275" cy="4195481"/>
          </a:xfrm>
        </p:spPr>
        <p:txBody>
          <a:bodyPr/>
          <a:lstStyle/>
          <a:p>
            <a:pPr algn="just"/>
            <a:r>
              <a:rPr lang="en-US" dirty="0"/>
              <a:t>Decision nodes and merge nodes have the same notation: a diamond shape. They can both be named. The control flows coming away from a decision node will have guard conditions which will allow control to flow if the guard condition is met. The following diagram shows use of a decision node and a merge node.</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6321" y="2052918"/>
            <a:ext cx="5351489" cy="3538413"/>
          </a:xfrm>
          <a:prstGeom prst="rect">
            <a:avLst/>
          </a:prstGeom>
        </p:spPr>
      </p:pic>
    </p:spTree>
    <p:extLst>
      <p:ext uri="{BB962C8B-B14F-4D97-AF65-F5344CB8AC3E}">
        <p14:creationId xmlns:p14="http://schemas.microsoft.com/office/powerpoint/2010/main" val="14418893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Fork and Join Nodes</a:t>
            </a:r>
            <a:br>
              <a:rPr lang="en-US" b="1" dirty="0"/>
            </a:br>
            <a:r>
              <a:rPr lang="en-US" b="1" dirty="0"/>
              <a:t/>
            </a:r>
            <a:br>
              <a:rPr lang="en-US" b="1" dirty="0"/>
            </a:br>
            <a:r>
              <a:rPr lang="en-US" b="1" dirty="0"/>
              <a:t/>
            </a:r>
            <a:br>
              <a:rPr lang="en-US" b="1" dirty="0"/>
            </a:br>
            <a:endParaRPr lang="en-US" dirty="0"/>
          </a:p>
        </p:txBody>
      </p:sp>
      <p:sp>
        <p:nvSpPr>
          <p:cNvPr id="3" name="Content Placeholder 2"/>
          <p:cNvSpPr>
            <a:spLocks noGrp="1"/>
          </p:cNvSpPr>
          <p:nvPr>
            <p:ph idx="1"/>
          </p:nvPr>
        </p:nvSpPr>
        <p:spPr>
          <a:xfrm>
            <a:off x="1103312" y="2052918"/>
            <a:ext cx="8947522" cy="4195481"/>
          </a:xfrm>
        </p:spPr>
        <p:txBody>
          <a:bodyPr>
            <a:normAutofit lnSpcReduction="10000"/>
          </a:bodyPr>
          <a:lstStyle/>
          <a:p>
            <a:pPr algn="just"/>
            <a:r>
              <a:rPr lang="en-US" dirty="0"/>
              <a:t>Forks and joins have the same notation: either a horizontal or vertical bar (the orientation is dependent on whether the control flow is running left to right or top to bottom). They indicate the start and end of concurrent threads of control. The following diagram shows an example of their use</a:t>
            </a:r>
            <a:r>
              <a:rPr lang="en-US" dirty="0" smtClean="0"/>
              <a:t>.</a:t>
            </a:r>
          </a:p>
          <a:p>
            <a:pPr algn="just"/>
            <a:r>
              <a:rPr lang="en-US" dirty="0"/>
              <a:t>A join is different from a merge in that the join synchronizes two inflows and produces a single outflow. The outflow from a join cannot execute until all inflows have been received. A merge passes any control flows straight through it. If two or more inflows are received by a merge symbol, the action pointed to by its outflow is executed two or more times.</a:t>
            </a:r>
          </a:p>
          <a:p>
            <a:pPr marL="0" indent="0">
              <a:buNone/>
            </a:pPr>
            <a:r>
              <a:rPr lang="en-US" dirty="0"/>
              <a:t/>
            </a:r>
            <a:br>
              <a:rPr lang="en-US" dirty="0"/>
            </a:br>
            <a:endParaRPr lang="en-US" dirty="0"/>
          </a:p>
        </p:txBody>
      </p:sp>
    </p:spTree>
    <p:extLst>
      <p:ext uri="{BB962C8B-B14F-4D97-AF65-F5344CB8AC3E}">
        <p14:creationId xmlns:p14="http://schemas.microsoft.com/office/powerpoint/2010/main" val="27503843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Fork and Join Nodes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58387" y="2173575"/>
            <a:ext cx="6805534" cy="2549694"/>
          </a:xfrm>
        </p:spPr>
      </p:pic>
    </p:spTree>
    <p:extLst>
      <p:ext uri="{BB962C8B-B14F-4D97-AF65-F5344CB8AC3E}">
        <p14:creationId xmlns:p14="http://schemas.microsoft.com/office/powerpoint/2010/main" val="2508408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Expansion Region</a:t>
            </a:r>
            <a:br>
              <a:rPr lang="en-US" b="1" dirty="0"/>
            </a:br>
            <a:endParaRPr lang="en-US" dirty="0"/>
          </a:p>
        </p:txBody>
      </p:sp>
      <p:sp>
        <p:nvSpPr>
          <p:cNvPr id="3" name="Content Placeholder 2"/>
          <p:cNvSpPr>
            <a:spLocks noGrp="1"/>
          </p:cNvSpPr>
          <p:nvPr>
            <p:ph idx="1"/>
          </p:nvPr>
        </p:nvSpPr>
        <p:spPr>
          <a:xfrm>
            <a:off x="1103313" y="2052918"/>
            <a:ext cx="3933382" cy="4195481"/>
          </a:xfrm>
        </p:spPr>
        <p:txBody>
          <a:bodyPr>
            <a:normAutofit lnSpcReduction="10000"/>
          </a:bodyPr>
          <a:lstStyle/>
          <a:p>
            <a:pPr algn="just"/>
            <a:r>
              <a:rPr lang="en-US" dirty="0"/>
              <a:t>An expansion region is a structured activity region that executes multiple times. Input and output expansion nodes are drawn as a group of three boxes representing a multiple selection of items. The keyword "iterative", "parallel" or "stream" is shown in the top left corner of the region.</a:t>
            </a:r>
          </a:p>
          <a:p>
            <a:pPr marL="0" indent="0">
              <a:buNone/>
            </a:pPr>
            <a:r>
              <a:rPr lang="en-US" dirty="0"/>
              <a:t/>
            </a:r>
            <a:br>
              <a:rPr lang="en-US" dirty="0"/>
            </a:b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46164" y="2131358"/>
            <a:ext cx="4976734" cy="3564904"/>
          </a:xfrm>
          <a:prstGeom prst="rect">
            <a:avLst/>
          </a:prstGeom>
        </p:spPr>
      </p:pic>
    </p:spTree>
    <p:extLst>
      <p:ext uri="{BB962C8B-B14F-4D97-AF65-F5344CB8AC3E}">
        <p14:creationId xmlns:p14="http://schemas.microsoft.com/office/powerpoint/2010/main" val="861937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Exception Handlers</a:t>
            </a:r>
            <a:br>
              <a:rPr lang="en-US" b="1" dirty="0"/>
            </a:br>
            <a:endParaRPr lang="en-US" dirty="0"/>
          </a:p>
        </p:txBody>
      </p:sp>
      <p:sp>
        <p:nvSpPr>
          <p:cNvPr id="3" name="Content Placeholder 2"/>
          <p:cNvSpPr>
            <a:spLocks noGrp="1"/>
          </p:cNvSpPr>
          <p:nvPr>
            <p:ph idx="1"/>
          </p:nvPr>
        </p:nvSpPr>
        <p:spPr/>
        <p:txBody>
          <a:bodyPr/>
          <a:lstStyle/>
          <a:p>
            <a:r>
              <a:rPr lang="en-US" dirty="0"/>
              <a:t>Exception Handlers can be modelled on activity diagrams as in the example below.</a:t>
            </a:r>
          </a:p>
          <a:p>
            <a:pPr marL="0" indent="0">
              <a:buNone/>
            </a:pPr>
            <a:r>
              <a:rPr lang="en-US" dirty="0"/>
              <a:t/>
            </a:r>
            <a:br>
              <a:rPr lang="en-US"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3143" y="3163470"/>
            <a:ext cx="6175244" cy="2757644"/>
          </a:xfrm>
          <a:prstGeom prst="rect">
            <a:avLst/>
          </a:prstGeom>
        </p:spPr>
      </p:pic>
    </p:spTree>
    <p:extLst>
      <p:ext uri="{BB962C8B-B14F-4D97-AF65-F5344CB8AC3E}">
        <p14:creationId xmlns:p14="http://schemas.microsoft.com/office/powerpoint/2010/main" val="17328707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Interruptible Activity Region</a:t>
            </a:r>
          </a:p>
        </p:txBody>
      </p:sp>
      <p:sp>
        <p:nvSpPr>
          <p:cNvPr id="3" name="Content Placeholder 2"/>
          <p:cNvSpPr>
            <a:spLocks noGrp="1"/>
          </p:cNvSpPr>
          <p:nvPr>
            <p:ph idx="1"/>
          </p:nvPr>
        </p:nvSpPr>
        <p:spPr>
          <a:xfrm>
            <a:off x="1103312" y="2052918"/>
            <a:ext cx="4652911" cy="4195481"/>
          </a:xfrm>
        </p:spPr>
        <p:txBody>
          <a:bodyPr/>
          <a:lstStyle/>
          <a:p>
            <a:pPr algn="just"/>
            <a:r>
              <a:rPr lang="en-US" dirty="0"/>
              <a:t>An interruptible activity region surrounds a group of actions that can be interrupted. In the very simple example below, the "Process Order" action will execute until completion, when it will pass control to the "Close Order" action, unless a "Cancel Request" interrupt is received, which will pass control to the "Cancel Order" action.</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90938" y="2178983"/>
            <a:ext cx="4991724" cy="3202486"/>
          </a:xfrm>
          <a:prstGeom prst="rect">
            <a:avLst/>
          </a:prstGeom>
        </p:spPr>
      </p:pic>
    </p:spTree>
    <p:extLst>
      <p:ext uri="{BB962C8B-B14F-4D97-AF65-F5344CB8AC3E}">
        <p14:creationId xmlns:p14="http://schemas.microsoft.com/office/powerpoint/2010/main" val="12056416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Partition</a:t>
            </a:r>
            <a:br>
              <a:rPr lang="en-US" b="1" dirty="0"/>
            </a:br>
            <a:endParaRPr lang="en-US" dirty="0"/>
          </a:p>
        </p:txBody>
      </p:sp>
      <p:sp>
        <p:nvSpPr>
          <p:cNvPr id="3" name="Content Placeholder 2"/>
          <p:cNvSpPr>
            <a:spLocks noGrp="1"/>
          </p:cNvSpPr>
          <p:nvPr>
            <p:ph idx="1"/>
          </p:nvPr>
        </p:nvSpPr>
        <p:spPr>
          <a:xfrm>
            <a:off x="1103312" y="2052918"/>
            <a:ext cx="3393737" cy="4195481"/>
          </a:xfrm>
        </p:spPr>
        <p:txBody>
          <a:bodyPr/>
          <a:lstStyle/>
          <a:p>
            <a:pPr algn="just"/>
            <a:r>
              <a:rPr lang="en-US" dirty="0"/>
              <a:t>An activity partition is shown as either a horizontal or vertical </a:t>
            </a:r>
            <a:r>
              <a:rPr lang="en-US" dirty="0" smtClean="0"/>
              <a:t>swim lane</a:t>
            </a:r>
            <a:r>
              <a:rPr lang="en-US" dirty="0"/>
              <a:t>. In the following diagram, the partitions are used to separate actions within an activity into those performed by the accounting department and those performed by the customer.</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1667" y="1723868"/>
            <a:ext cx="6011054" cy="4392119"/>
          </a:xfrm>
          <a:prstGeom prst="rect">
            <a:avLst/>
          </a:prstGeom>
        </p:spPr>
      </p:pic>
    </p:spTree>
    <p:extLst>
      <p:ext uri="{BB962C8B-B14F-4D97-AF65-F5344CB8AC3E}">
        <p14:creationId xmlns:p14="http://schemas.microsoft.com/office/powerpoint/2010/main" val="81221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ACTIVITY</a:t>
            </a:r>
            <a:br>
              <a:rPr lang="en-US" dirty="0" smtClean="0"/>
            </a:br>
            <a:r>
              <a:rPr lang="en-US" dirty="0" smtClean="0"/>
              <a:t>DIAGRAM</a:t>
            </a:r>
            <a:endParaRPr lang="en-US" dirty="0"/>
          </a:p>
        </p:txBody>
      </p:sp>
    </p:spTree>
    <p:extLst>
      <p:ext uri="{BB962C8B-B14F-4D97-AF65-F5344CB8AC3E}">
        <p14:creationId xmlns:p14="http://schemas.microsoft.com/office/powerpoint/2010/main" val="19263747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31" y="0"/>
            <a:ext cx="9404723" cy="1400530"/>
          </a:xfrm>
        </p:spPr>
        <p:txBody>
          <a:bodyPr/>
          <a:lstStyle/>
          <a:p>
            <a:r>
              <a:rPr lang="en-US" b="1" i="1" dirty="0" smtClean="0"/>
              <a:t>Example of An Activity Diagram</a:t>
            </a:r>
            <a:r>
              <a:rPr lang="en-US" dirty="0"/>
              <a:t/>
            </a:r>
            <a:br>
              <a:rPr lang="en-US" dirty="0"/>
            </a:b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4262" y="1139253"/>
            <a:ext cx="8896592" cy="5036696"/>
          </a:xfrm>
        </p:spPr>
      </p:pic>
    </p:spTree>
    <p:extLst>
      <p:ext uri="{BB962C8B-B14F-4D97-AF65-F5344CB8AC3E}">
        <p14:creationId xmlns:p14="http://schemas.microsoft.com/office/powerpoint/2010/main" val="3777572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4500282"/>
          </a:xfrm>
        </p:spPr>
        <p:txBody>
          <a:bodyPr/>
          <a:lstStyle/>
          <a:p>
            <a:pPr algn="ctr"/>
            <a:r>
              <a:rPr lang="en-US" dirty="0" smtClean="0"/>
              <a:t/>
            </a:r>
            <a:br>
              <a:rPr lang="en-US" dirty="0" smtClean="0"/>
            </a:br>
            <a:r>
              <a:rPr lang="en-US" dirty="0"/>
              <a:t/>
            </a:r>
            <a:br>
              <a:rPr lang="en-US" dirty="0"/>
            </a:br>
            <a:r>
              <a:rPr lang="en-US" dirty="0" smtClean="0"/>
              <a:t/>
            </a:r>
            <a:br>
              <a:rPr lang="en-US" dirty="0" smtClean="0"/>
            </a:br>
            <a:r>
              <a:rPr lang="en-US" sz="7200" dirty="0" smtClean="0">
                <a:latin typeface="Aharoni" panose="02010803020104030203" pitchFamily="2" charset="-79"/>
                <a:cs typeface="Aharoni" panose="02010803020104030203" pitchFamily="2" charset="-79"/>
              </a:rPr>
              <a:t>THANKS</a:t>
            </a:r>
            <a:endParaRPr lang="en-US" sz="72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412421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idx="1"/>
          </p:nvPr>
        </p:nvSpPr>
        <p:spPr/>
        <p:txBody>
          <a:bodyPr/>
          <a:lstStyle/>
          <a:p>
            <a:pPr algn="just"/>
            <a:r>
              <a:rPr lang="en-US" dirty="0"/>
              <a:t>In UML, an activity diagram is used to display the sequence of activities. Activity diagrams show the workflow from a start point to the finish point detailing the many decision paths that exist in the progression of events contained in the activity. They may be used to detail situations where parallel processing may occur in the execution of some activities. Activity diagrams are useful for business modelling where they are used for detailing the processes involved </a:t>
            </a:r>
            <a:r>
              <a:rPr lang="en-US" dirty="0" smtClean="0"/>
              <a:t>in business </a:t>
            </a:r>
            <a:r>
              <a:rPr lang="en-US" dirty="0"/>
              <a:t>activities</a:t>
            </a:r>
            <a:r>
              <a:rPr lang="en-US" dirty="0" smtClean="0"/>
              <a:t>.</a:t>
            </a:r>
            <a:endParaRPr lang="en-US" dirty="0"/>
          </a:p>
        </p:txBody>
      </p:sp>
    </p:spTree>
    <p:extLst>
      <p:ext uri="{BB962C8B-B14F-4D97-AF65-F5344CB8AC3E}">
        <p14:creationId xmlns:p14="http://schemas.microsoft.com/office/powerpoint/2010/main" val="4194031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a:t>
            </a:r>
            <a:r>
              <a:rPr lang="en-US" dirty="0" smtClean="0"/>
              <a:t>ACTIVITY </a:t>
            </a:r>
            <a:r>
              <a:rPr lang="en-US" dirty="0" smtClean="0"/>
              <a:t>DIAGRAM</a:t>
            </a:r>
            <a:endParaRPr lang="en-US" dirty="0"/>
          </a:p>
        </p:txBody>
      </p:sp>
      <p:sp>
        <p:nvSpPr>
          <p:cNvPr id="3" name="Content Placeholder 2"/>
          <p:cNvSpPr>
            <a:spLocks noGrp="1"/>
          </p:cNvSpPr>
          <p:nvPr>
            <p:ph idx="1"/>
          </p:nvPr>
        </p:nvSpPr>
        <p:spPr>
          <a:xfrm>
            <a:off x="1103312" y="1633928"/>
            <a:ext cx="8946541" cy="4614471"/>
          </a:xfrm>
        </p:spPr>
        <p:txBody>
          <a:bodyPr>
            <a:normAutofit fontScale="85000" lnSpcReduction="20000"/>
          </a:bodyPr>
          <a:lstStyle/>
          <a:p>
            <a:r>
              <a:rPr lang="en-US" b="1" dirty="0" smtClean="0"/>
              <a:t>Activities</a:t>
            </a:r>
            <a:endParaRPr lang="en-US" b="1" i="1" dirty="0" smtClean="0"/>
          </a:p>
          <a:p>
            <a:r>
              <a:rPr lang="en-US" b="1" dirty="0" smtClean="0"/>
              <a:t>Actions</a:t>
            </a:r>
            <a:endParaRPr lang="en-US" b="1" i="1" dirty="0"/>
          </a:p>
          <a:p>
            <a:r>
              <a:rPr lang="en-US" b="1" dirty="0"/>
              <a:t>Action </a:t>
            </a:r>
            <a:r>
              <a:rPr lang="en-US" b="1" dirty="0" smtClean="0"/>
              <a:t>Constraints</a:t>
            </a:r>
            <a:endParaRPr lang="en-US" b="1" i="1" dirty="0" smtClean="0"/>
          </a:p>
          <a:p>
            <a:r>
              <a:rPr lang="en-US" b="1" dirty="0"/>
              <a:t>Control Flow</a:t>
            </a:r>
          </a:p>
          <a:p>
            <a:r>
              <a:rPr lang="en-US" b="1" dirty="0"/>
              <a:t>Initial Node</a:t>
            </a:r>
          </a:p>
          <a:p>
            <a:r>
              <a:rPr lang="en-US" b="1" dirty="0"/>
              <a:t>Final Node</a:t>
            </a:r>
          </a:p>
          <a:p>
            <a:r>
              <a:rPr lang="en-US" b="1" dirty="0"/>
              <a:t>Objects and Object Flows</a:t>
            </a:r>
          </a:p>
          <a:p>
            <a:r>
              <a:rPr lang="en-US" b="1" dirty="0"/>
              <a:t>Decision and Merge Nodes</a:t>
            </a:r>
          </a:p>
          <a:p>
            <a:r>
              <a:rPr lang="en-US" b="1" dirty="0"/>
              <a:t>Fork and Join Nodes</a:t>
            </a:r>
          </a:p>
          <a:p>
            <a:r>
              <a:rPr lang="en-US" b="1" dirty="0"/>
              <a:t>Expansion </a:t>
            </a:r>
            <a:r>
              <a:rPr lang="en-US" b="1" dirty="0" smtClean="0"/>
              <a:t>Region</a:t>
            </a:r>
          </a:p>
          <a:p>
            <a:r>
              <a:rPr lang="en-US" b="1" dirty="0"/>
              <a:t>Exception Handlers</a:t>
            </a:r>
            <a:endParaRPr lang="en-US" b="1" dirty="0" smtClean="0"/>
          </a:p>
          <a:p>
            <a:r>
              <a:rPr lang="en-US" b="1" dirty="0"/>
              <a:t>Interruptible Activity Region</a:t>
            </a:r>
          </a:p>
          <a:p>
            <a:r>
              <a:rPr lang="en-US" b="1" dirty="0"/>
              <a:t>Partition</a:t>
            </a:r>
          </a:p>
          <a:p>
            <a:endParaRPr lang="en-US" b="1" i="1" dirty="0"/>
          </a:p>
          <a:p>
            <a:endParaRPr lang="en-US" dirty="0"/>
          </a:p>
        </p:txBody>
      </p:sp>
    </p:spTree>
    <p:extLst>
      <p:ext uri="{BB962C8B-B14F-4D97-AF65-F5344CB8AC3E}">
        <p14:creationId xmlns:p14="http://schemas.microsoft.com/office/powerpoint/2010/main" val="3926583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Activities</a:t>
            </a:r>
            <a:br>
              <a:rPr lang="en-US" b="1" dirty="0"/>
            </a:br>
            <a:r>
              <a:rPr lang="en-US" b="1" i="1" dirty="0"/>
              <a:t/>
            </a:r>
            <a:br>
              <a:rPr lang="en-US" b="1" i="1" dirty="0"/>
            </a:br>
            <a:endParaRPr lang="en-US" dirty="0"/>
          </a:p>
        </p:txBody>
      </p:sp>
      <p:sp>
        <p:nvSpPr>
          <p:cNvPr id="3" name="Content Placeholder 2"/>
          <p:cNvSpPr>
            <a:spLocks noGrp="1"/>
          </p:cNvSpPr>
          <p:nvPr>
            <p:ph idx="1"/>
          </p:nvPr>
        </p:nvSpPr>
        <p:spPr/>
        <p:txBody>
          <a:bodyPr/>
          <a:lstStyle/>
          <a:p>
            <a:pPr algn="just"/>
            <a:r>
              <a:rPr lang="en-US" dirty="0"/>
              <a:t>An activity is the specification of a parameterized sequence of </a:t>
            </a:r>
            <a:r>
              <a:rPr lang="en-US" dirty="0" smtClean="0"/>
              <a:t>behavior. </a:t>
            </a:r>
            <a:r>
              <a:rPr lang="en-US" dirty="0"/>
              <a:t>An activity is shown as a round-cornered rectangle enclosing all the actions, control flows and other elements that make up the activity.</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8052" y="3597639"/>
            <a:ext cx="5081665" cy="2366963"/>
          </a:xfrm>
          <a:prstGeom prst="rect">
            <a:avLst/>
          </a:prstGeom>
        </p:spPr>
      </p:pic>
    </p:spTree>
    <p:extLst>
      <p:ext uri="{BB962C8B-B14F-4D97-AF65-F5344CB8AC3E}">
        <p14:creationId xmlns:p14="http://schemas.microsoft.com/office/powerpoint/2010/main" val="4292110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Actions</a:t>
            </a:r>
            <a:br>
              <a:rPr lang="en-US" b="1" dirty="0"/>
            </a:br>
            <a:r>
              <a:rPr lang="en-US" b="1" i="1" dirty="0"/>
              <a:t/>
            </a:r>
            <a:br>
              <a:rPr lang="en-US" b="1" i="1" dirty="0"/>
            </a:br>
            <a:endParaRPr lang="en-US" dirty="0"/>
          </a:p>
        </p:txBody>
      </p:sp>
      <p:sp>
        <p:nvSpPr>
          <p:cNvPr id="3" name="Content Placeholder 2"/>
          <p:cNvSpPr>
            <a:spLocks noGrp="1"/>
          </p:cNvSpPr>
          <p:nvPr>
            <p:ph idx="1"/>
          </p:nvPr>
        </p:nvSpPr>
        <p:spPr>
          <a:xfrm>
            <a:off x="1103312" y="1439056"/>
            <a:ext cx="9434773" cy="4809343"/>
          </a:xfrm>
        </p:spPr>
        <p:txBody>
          <a:bodyPr/>
          <a:lstStyle/>
          <a:p>
            <a:pPr marL="0" indent="0">
              <a:buNone/>
            </a:pPr>
            <a:endParaRPr lang="en-US" dirty="0" smtClean="0"/>
          </a:p>
          <a:p>
            <a:pPr marL="0" indent="0">
              <a:buNone/>
            </a:pPr>
            <a:r>
              <a:rPr lang="en-US" dirty="0" smtClean="0"/>
              <a:t>An </a:t>
            </a:r>
            <a:r>
              <a:rPr lang="en-US" dirty="0"/>
              <a:t>action represents a single step within an activity. Actions are denoted by round-cornered rectangles.</a:t>
            </a:r>
          </a:p>
          <a:p>
            <a:pPr marL="0" indent="0">
              <a:buNone/>
            </a:pPr>
            <a:r>
              <a:rPr lang="en-US" dirty="0"/>
              <a:t/>
            </a:r>
            <a:br>
              <a:rPr lang="en-US" dirty="0"/>
            </a:b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2629" y="3234048"/>
            <a:ext cx="3217108" cy="2222370"/>
          </a:xfrm>
          <a:prstGeom prst="rect">
            <a:avLst/>
          </a:prstGeom>
        </p:spPr>
      </p:pic>
    </p:spTree>
    <p:extLst>
      <p:ext uri="{BB962C8B-B14F-4D97-AF65-F5344CB8AC3E}">
        <p14:creationId xmlns:p14="http://schemas.microsoft.com/office/powerpoint/2010/main" val="25408658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Action Constraints</a:t>
            </a:r>
            <a:br>
              <a:rPr lang="en-US" b="1" dirty="0"/>
            </a:br>
            <a:r>
              <a:rPr lang="en-US" b="1" i="1" dirty="0"/>
              <a:t/>
            </a:r>
            <a:br>
              <a:rPr lang="en-US" b="1" i="1" dirty="0"/>
            </a:br>
            <a:endParaRPr lang="en-US" dirty="0"/>
          </a:p>
        </p:txBody>
      </p:sp>
      <p:sp>
        <p:nvSpPr>
          <p:cNvPr id="3" name="Content Placeholder 2"/>
          <p:cNvSpPr>
            <a:spLocks noGrp="1"/>
          </p:cNvSpPr>
          <p:nvPr>
            <p:ph idx="1"/>
          </p:nvPr>
        </p:nvSpPr>
        <p:spPr>
          <a:xfrm>
            <a:off x="1104293" y="1379096"/>
            <a:ext cx="8946541" cy="5478904"/>
          </a:xfrm>
        </p:spPr>
        <p:txBody>
          <a:bodyPr/>
          <a:lstStyle/>
          <a:p>
            <a:pPr algn="just"/>
            <a:r>
              <a:rPr lang="en-US" dirty="0"/>
              <a:t>Constraints can be attached to an action. The following diagram shows an action with local pre- and post-conditions.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2885" y="2262187"/>
            <a:ext cx="3758940" cy="3913761"/>
          </a:xfrm>
          <a:prstGeom prst="rect">
            <a:avLst/>
          </a:prstGeom>
        </p:spPr>
      </p:pic>
    </p:spTree>
    <p:extLst>
      <p:ext uri="{BB962C8B-B14F-4D97-AF65-F5344CB8AC3E}">
        <p14:creationId xmlns:p14="http://schemas.microsoft.com/office/powerpoint/2010/main" val="2013601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Control Flow</a:t>
            </a:r>
          </a:p>
        </p:txBody>
      </p:sp>
      <p:sp>
        <p:nvSpPr>
          <p:cNvPr id="3" name="Content Placeholder 2"/>
          <p:cNvSpPr>
            <a:spLocks noGrp="1"/>
          </p:cNvSpPr>
          <p:nvPr>
            <p:ph idx="1"/>
          </p:nvPr>
        </p:nvSpPr>
        <p:spPr>
          <a:xfrm>
            <a:off x="1103312" y="1514008"/>
            <a:ext cx="8946541" cy="4734392"/>
          </a:xfrm>
        </p:spPr>
        <p:txBody>
          <a:bodyPr/>
          <a:lstStyle/>
          <a:p>
            <a:r>
              <a:rPr lang="en-US" dirty="0"/>
              <a:t>A control flow shows the flow of control from one action to the next. Its notation is a line with an arrowhead.</a:t>
            </a:r>
          </a:p>
          <a:p>
            <a:pPr marL="0" indent="0">
              <a:buNone/>
            </a:pPr>
            <a:r>
              <a:rPr lang="en-US" dirty="0"/>
              <a:t/>
            </a:r>
            <a:br>
              <a:rPr lang="en-US" dirty="0"/>
            </a:b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7797" y="3024187"/>
            <a:ext cx="4257205" cy="2117439"/>
          </a:xfrm>
          <a:prstGeom prst="rect">
            <a:avLst/>
          </a:prstGeom>
        </p:spPr>
      </p:pic>
    </p:spTree>
    <p:extLst>
      <p:ext uri="{BB962C8B-B14F-4D97-AF65-F5344CB8AC3E}">
        <p14:creationId xmlns:p14="http://schemas.microsoft.com/office/powerpoint/2010/main" val="24559256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Initial Node</a:t>
            </a:r>
            <a:br>
              <a:rPr lang="en-US" b="1" dirty="0"/>
            </a:br>
            <a:endParaRPr lang="en-US" b="1" i="1" dirty="0"/>
          </a:p>
        </p:txBody>
      </p:sp>
      <p:sp>
        <p:nvSpPr>
          <p:cNvPr id="3" name="Content Placeholder 2"/>
          <p:cNvSpPr>
            <a:spLocks noGrp="1"/>
          </p:cNvSpPr>
          <p:nvPr>
            <p:ph idx="1"/>
          </p:nvPr>
        </p:nvSpPr>
        <p:spPr>
          <a:xfrm>
            <a:off x="1103312" y="1274164"/>
            <a:ext cx="8946541" cy="4974235"/>
          </a:xfrm>
        </p:spPr>
        <p:txBody>
          <a:bodyPr/>
          <a:lstStyle/>
          <a:p>
            <a:r>
              <a:rPr lang="en-US" dirty="0"/>
              <a:t>An initial or start node is depicted by a large black spot, as shown below.</a:t>
            </a:r>
          </a:p>
          <a:p>
            <a:pPr marL="0" indent="0">
              <a:buNone/>
            </a:pPr>
            <a:r>
              <a:rPr lang="en-US" dirty="0"/>
              <a:t/>
            </a:r>
            <a:br>
              <a:rPr lang="en-US"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7659" y="2674694"/>
            <a:ext cx="3687580" cy="2317031"/>
          </a:xfrm>
          <a:prstGeom prst="rect">
            <a:avLst/>
          </a:prstGeom>
        </p:spPr>
      </p:pic>
    </p:spTree>
    <p:extLst>
      <p:ext uri="{BB962C8B-B14F-4D97-AF65-F5344CB8AC3E}">
        <p14:creationId xmlns:p14="http://schemas.microsoft.com/office/powerpoint/2010/main" val="26718885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136</TotalTime>
  <Words>798</Words>
  <Application>Microsoft Office PowerPoint</Application>
  <PresentationFormat>Widescreen</PresentationFormat>
  <Paragraphs>70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Aharoni</vt:lpstr>
      <vt:lpstr>Arial</vt:lpstr>
      <vt:lpstr>Century Gothic</vt:lpstr>
      <vt:lpstr>Wingdings 3</vt:lpstr>
      <vt:lpstr>Ion</vt:lpstr>
      <vt:lpstr>      DAV UNIVERSITY DEPARTMENT OF COMPUTER SCIENCE AND ENGINEERING </vt:lpstr>
      <vt:lpstr>ACTIVITY DIAGRAM</vt:lpstr>
      <vt:lpstr>INTRODUCTION</vt:lpstr>
      <vt:lpstr>ELEMENTS OF ACTIVITY DIAGRAM</vt:lpstr>
      <vt:lpstr>Activities  </vt:lpstr>
      <vt:lpstr>Actions  </vt:lpstr>
      <vt:lpstr>Action Constraints  </vt:lpstr>
      <vt:lpstr>Control Flow</vt:lpstr>
      <vt:lpstr>Initial Node </vt:lpstr>
      <vt:lpstr>Final Node</vt:lpstr>
      <vt:lpstr>Object  </vt:lpstr>
      <vt:lpstr>Object Flows </vt:lpstr>
      <vt:lpstr>Decision and Merge Nodes  </vt:lpstr>
      <vt:lpstr>Fork and Join Nodes   </vt:lpstr>
      <vt:lpstr>Fork and Join Nodes</vt:lpstr>
      <vt:lpstr>Expansion Region </vt:lpstr>
      <vt:lpstr>Exception Handlers </vt:lpstr>
      <vt:lpstr>Interruptible Activity Region</vt:lpstr>
      <vt:lpstr>Partition </vt:lpstr>
      <vt:lpstr>Example of An Activity Diagram </vt:lpstr>
      <vt:lpstr>   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 UNIVERSITY DEARTMENT OF COMUTER SCIENCE AND ENGINEERING</dc:title>
  <dc:creator>RAHUL</dc:creator>
  <cp:lastModifiedBy>RAHUL</cp:lastModifiedBy>
  <cp:revision>51</cp:revision>
  <dcterms:created xsi:type="dcterms:W3CDTF">2020-04-02T07:05:02Z</dcterms:created>
  <dcterms:modified xsi:type="dcterms:W3CDTF">2020-04-02T06:56:36Z</dcterms:modified>
</cp:coreProperties>
</file>